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859" r:id="rId2"/>
    <p:sldId id="1238" r:id="rId3"/>
    <p:sldId id="1244" r:id="rId4"/>
    <p:sldId id="1239" r:id="rId5"/>
    <p:sldId id="1240" r:id="rId6"/>
    <p:sldId id="1289" r:id="rId7"/>
    <p:sldId id="1245" r:id="rId8"/>
    <p:sldId id="1242" r:id="rId9"/>
    <p:sldId id="1243" r:id="rId10"/>
    <p:sldId id="1246" r:id="rId11"/>
    <p:sldId id="1247" r:id="rId12"/>
    <p:sldId id="1248" r:id="rId13"/>
    <p:sldId id="1250" r:id="rId14"/>
    <p:sldId id="1251" r:id="rId15"/>
    <p:sldId id="1249" r:id="rId16"/>
    <p:sldId id="1290" r:id="rId17"/>
    <p:sldId id="1252" r:id="rId18"/>
    <p:sldId id="1253" r:id="rId19"/>
    <p:sldId id="1241" r:id="rId20"/>
    <p:sldId id="1265" r:id="rId21"/>
    <p:sldId id="1266" r:id="rId22"/>
    <p:sldId id="1270" r:id="rId23"/>
    <p:sldId id="1269" r:id="rId24"/>
    <p:sldId id="1272" r:id="rId25"/>
    <p:sldId id="1273" r:id="rId26"/>
    <p:sldId id="1274" r:id="rId27"/>
    <p:sldId id="1276" r:id="rId28"/>
    <p:sldId id="1277" r:id="rId29"/>
    <p:sldId id="1278" r:id="rId30"/>
    <p:sldId id="1280" r:id="rId31"/>
    <p:sldId id="1281" r:id="rId32"/>
    <p:sldId id="1283" r:id="rId33"/>
    <p:sldId id="1285" r:id="rId34"/>
    <p:sldId id="1286" r:id="rId35"/>
    <p:sldId id="1288" r:id="rId36"/>
    <p:sldId id="1292" r:id="rId37"/>
    <p:sldId id="1294" r:id="rId38"/>
    <p:sldId id="1295" r:id="rId3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八年级下册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坚持宪法至上</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辨异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公民是法律概念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人民是政治概念。</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公民包括全体社会成员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范围大于人民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人民仅包括除敌对分子和被依法剥夺政治权利的人群。</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公民指具有本国国籍的人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人民指拥护和参加社会主义建设事业的人。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权利</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权力不等同于权利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国家的一切权力属于人民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公民依法享有权利。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易失分点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法执政和依法行政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中国共产党依法执政、依宪执政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国家行政机关依法行政、依宪施政。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9238"/>
            <a:ext cx="11485848" cy="1130246"/>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治</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国安邦的总章程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）我国的国家机构是怎样产生的？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fz17.jpg" descr="id:2147495960;FounderCES"/>
          <p:cNvPicPr/>
          <p:nvPr/>
        </p:nvPicPr>
        <p:blipFill>
          <a:blip r:embed="rId2"/>
          <a:stretch>
            <a:fillRect/>
          </a:stretch>
        </p:blipFill>
        <p:spPr>
          <a:xfrm>
            <a:off x="3286894" y="2371958"/>
            <a:ext cx="5436235" cy="2569210"/>
          </a:xfrm>
          <a:prstGeom prst="rect">
            <a:avLst/>
          </a:prstGeom>
        </p:spPr>
      </p:pic>
      <p:pic>
        <p:nvPicPr>
          <p:cNvPr id="5" name="ZK考点4.eps" descr="id:2147494099;FounderCES"/>
          <p:cNvPicPr/>
          <p:nvPr/>
        </p:nvPicPr>
        <p:blipFill>
          <a:blip r:embed="rId3"/>
          <a:stretch>
            <a:fillRect/>
          </a:stretch>
        </p:blipFill>
        <p:spPr>
          <a:xfrm>
            <a:off x="478582" y="1305881"/>
            <a:ext cx="1254221" cy="322919"/>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）我国的国家机构实行什么原则？这一原则主要体现在哪些方面？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原则：民主集中制。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国家机构贯彻民主集中制原则主要体现为：在国家机构与人民的关系方面，国家权力来自人民，由人民选举产生国家权力机关，国家权力机关在国家机构中居于主导地位；在中央与地方国家机构的关系方面，中央和地方的国家机构职权的划分，遵循在中央的统一领导下，充分发挥地方的主动性、积极性的原则；在国家机关内部作出决策、决定时，实行民主集中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）我国宪法如何规范权力运行？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国家权力必须在宪法和法律限定的范围内行使。国家机关行使权力应当有法律依据，不能超越权限行使权力，也不能滥用权力。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对国家机关及其工作人员来说，必须依法行使权力、履行职责，不得懈怠、推诿。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国家权力必须严格按照法定的途径和方式行使。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国家权力的行使不能任性，法定职责必须为，法无授权不可为。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00668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注意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行政机关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人民政府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监察机关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监察委员会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审判机关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人民法院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检察机关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人民检察院</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3608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宪</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法是一切组织和个人的根本活动准则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）我国宪法是党和人民意志的集中体现，是国家的根本法。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）宪法具有至高无上的权威。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）坚持依法治国首先要坚持依宪治国，坚持依法执政首先要坚持依宪执政。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）任何公民、社会组织和国家机关都必须以宪法和法律为行为准则。</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1885986"/>
            <a:ext cx="1275773" cy="325372"/>
          </a:xfrm>
          <a:prstGeom prst="rect">
            <a:avLst/>
          </a:prstGeom>
        </p:spPr>
      </p:pic>
    </p:spTree>
    <p:extLst>
      <p:ext uri="{BB962C8B-B14F-4D97-AF65-F5344CB8AC3E}">
        <p14:creationId xmlns:p14="http://schemas.microsoft.com/office/powerpoint/2010/main" val="12832220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宪</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法具有最高的法律效力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）宪法是国家的根本法，在国家法律体系中具有最高的法律地位、法律权威和法律效力。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）宪法所规定的内容是国家生活中带有全局性、根本性的问题，而其他法律所规定的内容通常只是国家生活中的一般性问题。（</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内容上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）宪法具有最高的法律效力。宪法是其他法律的立法基础和立法依据。其他法律是根据宪法制定的，不得与宪法的原则和精神相违背，否则就会因违宪而无效。（</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制定本法</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体现了这一点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效力上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）宪法的制定和修改程序比其他法律更加严格。（</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制定和修改程序上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）宪法是国家法制统一的基础。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6.eps" descr="id:2147494113;FounderCES"/>
          <p:cNvPicPr/>
          <p:nvPr/>
        </p:nvPicPr>
        <p:blipFill>
          <a:blip r:embed="rId2"/>
          <a:stretch>
            <a:fillRect/>
          </a:stretch>
        </p:blipFill>
        <p:spPr>
          <a:xfrm>
            <a:off x="478582" y="920148"/>
            <a:ext cx="1292072" cy="332776"/>
          </a:xfrm>
          <a:prstGeom prst="rect">
            <a:avLst/>
          </a:prstGeom>
        </p:spPr>
      </p:pic>
    </p:spTree>
    <p:extLst>
      <p:ext uri="{BB962C8B-B14F-4D97-AF65-F5344CB8AC3E}">
        <p14:creationId xmlns:p14="http://schemas.microsoft.com/office/powerpoint/2010/main" val="14203790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60780"/>
            <a:ext cx="11485848" cy="1684244"/>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归纳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我国现行宪法的构成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公民的基本权利和义务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国家机构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国旗、国歌、国徽、首都。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00020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强宪法监督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）我国宪法监督的主体和内容（</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是什么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主体：（</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谁监督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全国人大及其常委会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）全国人大及其常委会行使监督宪法实施的职权，全国人大常委会有权解释宪法和法律；地方各级人大在本行政区域内负有保证宪法和法律实施的职责。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监督谁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合宪性审查和监督，即审查法律、法规等规范性法律文件的合宪性，使其与宪法不抵触。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审查国家机关及其工作人员等的违宪行为，追究其违宪责任，维护宪法权威。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7.eps" descr="id:2147494120;FounderCES"/>
          <p:cNvPicPr/>
          <p:nvPr/>
        </p:nvPicPr>
        <p:blipFill>
          <a:blip r:embed="rId2"/>
          <a:stretch>
            <a:fillRect/>
          </a:stretch>
        </p:blipFill>
        <p:spPr>
          <a:xfrm>
            <a:off x="461330" y="1323408"/>
            <a:ext cx="1345856" cy="343501"/>
          </a:xfrm>
          <a:prstGeom prst="rect">
            <a:avLst/>
          </a:prstGeom>
        </p:spPr>
      </p:pic>
    </p:spTree>
    <p:extLst>
      <p:ext uri="{BB962C8B-B14F-4D97-AF65-F5344CB8AC3E}">
        <p14:creationId xmlns:p14="http://schemas.microsoft.com/office/powerpoint/2010/main" val="31274681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78478"/>
          </a:xfrm>
        </p:spPr>
        <p:txBody>
          <a:bodyPr/>
          <a:lstStyle/>
          <a:p>
            <a:pPr hangingPunct="0">
              <a:spcAft>
                <a:spcPts val="0"/>
              </a:spcAft>
              <a:tabLst>
                <a:tab pos="2700655" algn="l"/>
                <a:tab pos="5581015" algn="l"/>
                <a:tab pos="846137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）加强宪法监督的意义（</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权力行使需要接受监督。监督是权力正确行使的根本保证，不受监督的权力将导致腐败。</a:t>
            </a:r>
          </a:p>
          <a:p>
            <a:pPr hangingPunct="0">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在监督公权力行使的制度体系中，宪法监督制度具有基础性意义。</a:t>
            </a:r>
          </a:p>
          <a:p>
            <a:pPr hangingPunct="0">
              <a:spcAft>
                <a:spcPts val="0"/>
              </a:spcAft>
              <a:tabLst>
                <a:tab pos="2700655" algn="l"/>
                <a:tab pos="5581015" algn="l"/>
                <a:tab pos="8461375"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全面依法治国需要我们加强宪法实施和监督，维护宪法权威</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）如何加强宪法监督（</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怎么做</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要完善全国人大及其常委会宪法监督制度。</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要健全宪法解释程序机制，推进合宪性审查工作。</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对于各种违反宪法的行为，都必须予以追究和纠正。</a:t>
            </a:r>
          </a:p>
          <a:p>
            <a:pPr hangingPunct="0">
              <a:spcAft>
                <a:spcPts val="0"/>
              </a:spcAft>
              <a:tabLst>
                <a:tab pos="2700655" algn="l"/>
                <a:tab pos="5581015" algn="l"/>
                <a:tab pos="846137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我们要增强宪法意识，热爱宪法，捍卫宪法。</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学习宪法。着重领会我国宪法的原则和精神，积极参与宪法宣传活动。</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认同宪法。增强对宪法的信服和尊崇，自觉接受宪法的指引与要求。</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践行宪法。严格遵守宪法和法律规定，学会运用宪法精神来分析和解决实际问题；坚决维护宪法的权威，自觉抵制各种妨碍宪法实施、损害宪法尊严的行为。</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30472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观点辨析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只要加强宪法监督就能保障宪法实施。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这种观点是片面的。保障宪法实施需要加强宪法监督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需要完善全国人大及其常委会宪法监督制度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推进合宪性审查工作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追究违宪行为。保障宪法实施还需要坚持依宪治国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一切组织和个人以宪法为根本活动准则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全体公民学习宪法、认同宪法、践行宪法。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1861324" y="1460429"/>
            <a:ext cx="9850506" cy="4344835"/>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266845" y="3158220"/>
            <a:ext cx="1235634" cy="1090541"/>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1442870" y="3627772"/>
            <a:ext cx="433924" cy="173068"/>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20032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宪法规定了国家生活中的所有问题。（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6031824" y="1683920"/>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1269082" y="2158697"/>
            <a:ext cx="8642548" cy="461665"/>
          </a:xfrm>
          <a:prstGeom prst="rect">
            <a:avLst/>
          </a:prstGeom>
        </p:spPr>
        <p:txBody>
          <a:bodyPr wrap="square">
            <a:spAutoFit/>
          </a:bodyPr>
          <a:lstStyle/>
          <a:p>
            <a:r>
              <a:rPr lang="zh-CN" altLang="zh-CN" sz="2400">
                <a:cs typeface="Times New Roman" panose="02020603050405020304" pitchFamily="18" charset="0"/>
              </a:rPr>
              <a:t>宪法所规定的内容是国家生活中带有全局性、根本性的问题</a:t>
            </a:r>
            <a:endParaRPr lang="zh-CN" altLang="en-US"/>
          </a:p>
        </p:txBody>
      </p:sp>
      <p:sp>
        <p:nvSpPr>
          <p:cNvPr id="8" name="内容占位符 1"/>
          <p:cNvSpPr txBox="1">
            <a:spLocks/>
          </p:cNvSpPr>
          <p:nvPr/>
        </p:nvSpPr>
        <p:spPr bwMode="auto">
          <a:xfrm>
            <a:off x="360854" y="263284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宪法是其他法律的总和。（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一切权利属于人民是宪法的基本原则。（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4511030" y="2760940"/>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0" name="矩形 9"/>
          <p:cNvSpPr/>
          <p:nvPr/>
        </p:nvSpPr>
        <p:spPr>
          <a:xfrm>
            <a:off x="1342678" y="3222605"/>
            <a:ext cx="5444119" cy="461665"/>
          </a:xfrm>
          <a:prstGeom prst="rect">
            <a:avLst/>
          </a:prstGeom>
        </p:spPr>
        <p:txBody>
          <a:bodyPr wrap="none">
            <a:spAutoFit/>
          </a:bodyPr>
          <a:lstStyle/>
          <a:p>
            <a:r>
              <a:rPr lang="zh-CN" altLang="zh-CN" sz="2400">
                <a:cs typeface="Times New Roman" panose="02020603050405020304" pitchFamily="18" charset="0"/>
              </a:rPr>
              <a:t>宪法是其他法律的立法基础和立法依据</a:t>
            </a:r>
            <a:endParaRPr lang="zh-CN" altLang="en-US"/>
          </a:p>
        </p:txBody>
      </p:sp>
      <p:sp>
        <p:nvSpPr>
          <p:cNvPr id="11" name="矩形 10"/>
          <p:cNvSpPr/>
          <p:nvPr/>
        </p:nvSpPr>
        <p:spPr>
          <a:xfrm>
            <a:off x="1319808" y="4333097"/>
            <a:ext cx="7367686" cy="461665"/>
          </a:xfrm>
          <a:prstGeom prst="rect">
            <a:avLst/>
          </a:prstGeom>
        </p:spPr>
        <p:txBody>
          <a:bodyPr wrap="square">
            <a:spAutoFit/>
          </a:bodyPr>
          <a:lstStyle/>
          <a:p>
            <a:r>
              <a:rPr lang="zh-CN" altLang="zh-CN" sz="2400">
                <a:cs typeface="Times New Roman" panose="02020603050405020304" pitchFamily="18" charset="0"/>
              </a:rPr>
              <a:t>国家的一切权力属于人民，这是我国宪法的基本原则</a:t>
            </a:r>
            <a:endParaRPr lang="zh-CN" altLang="en-US"/>
          </a:p>
        </p:txBody>
      </p:sp>
      <p:sp>
        <p:nvSpPr>
          <p:cNvPr id="12" name="矩形 11"/>
          <p:cNvSpPr/>
          <p:nvPr/>
        </p:nvSpPr>
        <p:spPr>
          <a:xfrm>
            <a:off x="6341833" y="3870218"/>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在我国，人权的主体非常广泛，包括个体、群体、我国公民，但不包括外</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____________</a:t>
            </a:r>
          </a:p>
          <a:p>
            <a:pPr hangingPunct="0">
              <a:spcAft>
                <a:spcPts val="0"/>
              </a:spcAft>
              <a:tabLst>
                <a:tab pos="2700655" algn="l"/>
                <a:tab pos="5581015" algn="l"/>
                <a:tab pos="8461375"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宪法规定了道路交通事故的处理程序、责任认定等内容。（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486694" y="1853530"/>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6" name="矩形 5"/>
          <p:cNvSpPr/>
          <p:nvPr/>
        </p:nvSpPr>
        <p:spPr>
          <a:xfrm>
            <a:off x="342123" y="2222196"/>
            <a:ext cx="11504580" cy="1200329"/>
          </a:xfrm>
          <a:prstGeom prst="rect">
            <a:avLst/>
          </a:prstGeom>
        </p:spPr>
        <p:txBody>
          <a:bodyPr wrap="square">
            <a:spAutoFit/>
          </a:bodyPr>
          <a:lstStyle/>
          <a:p>
            <a:pPr algn="just">
              <a:lnSpc>
                <a:spcPct val="150000"/>
              </a:lnSpc>
              <a:spcAft>
                <a:spcPts val="0"/>
              </a:spcAft>
            </a:pPr>
            <a:r>
              <a:rPr lang="en-US" altLang="zh-CN" sz="2400" smtClean="0">
                <a:cs typeface="Times New Roman" panose="02020603050405020304" pitchFamily="18" charset="0"/>
              </a:rPr>
              <a:t>            </a:t>
            </a:r>
            <a:r>
              <a:rPr lang="zh-CN" altLang="zh-CN" sz="2400" smtClean="0">
                <a:cs typeface="Times New Roman" panose="02020603050405020304" pitchFamily="18" charset="0"/>
              </a:rPr>
              <a:t>在</a:t>
            </a:r>
            <a:r>
              <a:rPr lang="zh-CN" altLang="zh-CN" sz="2400">
                <a:cs typeface="Times New Roman" panose="02020603050405020304" pitchFamily="18" charset="0"/>
              </a:rPr>
              <a:t>我国，人权的主体非常广泛，既包括我国公民，也包括外国人等；人权保护的对象，既包括个人，也包括群体。</a:t>
            </a:r>
            <a:endParaRPr lang="zh-CN" altLang="zh-CN" sz="900">
              <a:solidFill>
                <a:srgbClr val="000000"/>
              </a:solidFill>
              <a:cs typeface="Times New Roman" panose="02020603050405020304" pitchFamily="18" charset="0"/>
            </a:endParaRPr>
          </a:p>
        </p:txBody>
      </p:sp>
      <p:sp>
        <p:nvSpPr>
          <p:cNvPr id="7" name="矩形 6"/>
          <p:cNvSpPr/>
          <p:nvPr/>
        </p:nvSpPr>
        <p:spPr>
          <a:xfrm>
            <a:off x="8797006" y="3516690"/>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8" name="内容占位符 1"/>
          <p:cNvSpPr txBox="1">
            <a:spLocks/>
          </p:cNvSpPr>
          <p:nvPr/>
        </p:nvSpPr>
        <p:spPr bwMode="auto">
          <a:xfrm>
            <a:off x="360854" y="389163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宪法规定了国家生活中最根本、最重要的内容。道路交通事故的处理程序、责任认定等内容属于交通领域的具体问题，这是由交通法规规定的</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650936"/>
          </a:xfrm>
        </p:spPr>
        <p:txBody>
          <a:bodyPr/>
          <a:lstStyle/>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知识建构是我们在学习和复习过程中提高学习效率的重要环节。如下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处应填入的内容是（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增强宪法意识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规范权力运行</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人民当家作主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维护宪法权威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pic>
        <p:nvPicPr>
          <p:cNvPr id="4" name="kk24.jpg" descr="id:2147496002;FounderCES"/>
          <p:cNvPicPr/>
          <p:nvPr/>
        </p:nvPicPr>
        <p:blipFill>
          <a:blip r:embed="rId3"/>
          <a:stretch>
            <a:fillRect/>
          </a:stretch>
        </p:blipFill>
        <p:spPr>
          <a:xfrm>
            <a:off x="3613112" y="2664246"/>
            <a:ext cx="5650446" cy="2174431"/>
          </a:xfrm>
          <a:prstGeom prst="rect">
            <a:avLst/>
          </a:prstGeom>
        </p:spPr>
      </p:pic>
      <p:sp>
        <p:nvSpPr>
          <p:cNvPr id="5" name="内容占位符 1"/>
          <p:cNvSpPr>
            <a:spLocks noGrp="1"/>
          </p:cNvSpPr>
          <p:nvPr/>
        </p:nvSpPr>
        <p:spPr bwMode="auto">
          <a:xfrm>
            <a:off x="352283" y="47690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本题考查学生对宪法的认识。依据教材知识可知，增强宪法意识要求我们学习宪法、认同宪法和践行宪法，</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正确；规范权力运行、人民当家作主、维护宪法权威在图中没有体现，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2388294" y="2373031"/>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宪法通过设置国家机构，授予国家机构特定职权。下列选项反映宪法设置国家机构的正确过程是（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人民选举出人大代表组成人民代表大会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国家行政机关、监察机关、审判机关、检察机关依据宪法和法律行使权力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人民代表大会产生国家行政机关、监察机关、审判机关、检察机关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710830" y="2079432"/>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16807"/>
          </a:xfrm>
        </p:spPr>
        <p:txBody>
          <a:bodyPr/>
          <a:lstStyle/>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）党的二十届三中全会审议通过《中共中央关于进一步全面深化改革、推进中国式现代化的决定》，指出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健全保证宪法全面实施制度体系，建立宪法实施情况报告制度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中国共产党领导人民实施宪</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全国人大行使监督宪法实施的职能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宪法规定广泛的公民基本权</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中国共产党必须依据宪法治国理政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319465"/>
            <a:ext cx="11485848" cy="313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本题考查宪法的相关知识。中国共产党领导是中国特色社会主义最本质的特征，题干中党的二十届三中全会审议通过的《中共中央关于进一步全面深化改革、推进中国式现代化的决定》指出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健全保证宪法全面实施制度体系，建立宪法实施情况报告制度</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，表明中国共产党领导人民实施宪法，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说法正确，但不符合题干主旨，排除；题干没有体现全国人大的职能，</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不符合题意；题干也没有涉及公民的基本权利，排除</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455760" y="1849568"/>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）某校时政社团的同学搜集到以下素材：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黎巴嫩局势紧张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中国开展在黎中国公民紧急撤离行动。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教育部把大字版教材列入义务教育国家课程教学用书目录中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供普通学校随班就读的低视力障碍学生使用。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这些素材共同反映出（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我国尊重和保障人权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国际形势复杂多变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我国教育公平取得进展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我国坚持对外开放</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1412776"/>
            <a:ext cx="11593288" cy="1584176"/>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3618056" y="3043082"/>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曾荣获首届全国连环画评奖绘画一等奖的《山乡巨变》，描绘了湖南清溪的农业生产合作社从初级社到高级社的发展过程。如今的清溪已成为全国闻名的美丽乡村，实现了完全的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山乡巨变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。由《山乡巨变》到完全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山乡巨变</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，其原因是（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我国农村发生了巨大的变化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我国完成了资本主义工商业改造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我国始终坚持中国共产党的领导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人民群众的辛勤劳动和艰苦奋斗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hzz01.jpg" descr="id:2147496009;FounderCES"/>
          <p:cNvPicPr/>
          <p:nvPr/>
        </p:nvPicPr>
        <p:blipFill>
          <a:blip r:embed="rId2"/>
          <a:stretch>
            <a:fillRect/>
          </a:stretch>
        </p:blipFill>
        <p:spPr>
          <a:xfrm>
            <a:off x="7319342" y="2492896"/>
            <a:ext cx="2559050" cy="2127885"/>
          </a:xfrm>
          <a:prstGeom prst="rect">
            <a:avLst/>
          </a:prstGeom>
        </p:spPr>
      </p:pic>
      <p:sp>
        <p:nvSpPr>
          <p:cNvPr id="5" name="矩形 4"/>
          <p:cNvSpPr/>
          <p:nvPr/>
        </p:nvSpPr>
        <p:spPr>
          <a:xfrm>
            <a:off x="7397762" y="4508936"/>
            <a:ext cx="2646878" cy="576248"/>
          </a:xfrm>
          <a:prstGeom prst="rect">
            <a:avLst/>
          </a:prstGeom>
        </p:spPr>
        <p:txBody>
          <a:bodyPr wrap="none">
            <a:spAutoFit/>
          </a:bodyPr>
          <a:lstStyle/>
          <a:p>
            <a:pPr algn="just">
              <a:lnSpc>
                <a:spcPct val="150000"/>
              </a:lnSpc>
              <a:spcAft>
                <a:spcPts val="0"/>
              </a:spcAft>
              <a:tabLst>
                <a:tab pos="2700655" algn="l"/>
                <a:tab pos="5581015" algn="l"/>
                <a:tab pos="8461375" algn="l"/>
              </a:tabLst>
            </a:pPr>
            <a:r>
              <a:rPr lang="zh-CN" altLang="zh-CN" sz="2400" b="0">
                <a:solidFill>
                  <a:srgbClr val="000000"/>
                </a:solidFill>
                <a:cs typeface="Times New Roman" panose="02020603050405020304" pitchFamily="18" charset="0"/>
              </a:rPr>
              <a:t>山乡巨变（</a:t>
            </a:r>
            <a:r>
              <a:rPr lang="zh-CN" altLang="zh-CN" sz="2400" b="0">
                <a:solidFill>
                  <a:srgbClr val="000000"/>
                </a:solidFill>
                <a:ea typeface="楷体" panose="02010609060101010101" pitchFamily="49" charset="-122"/>
                <a:cs typeface="Times New Roman" panose="02020603050405020304" pitchFamily="18" charset="0"/>
              </a:rPr>
              <a:t>部分</a:t>
            </a:r>
            <a:r>
              <a:rPr lang="zh-CN" altLang="zh-CN" sz="24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sp>
        <p:nvSpPr>
          <p:cNvPr id="6" name="矩形 5"/>
          <p:cNvSpPr/>
          <p:nvPr/>
        </p:nvSpPr>
        <p:spPr>
          <a:xfrm>
            <a:off x="10928368" y="1958272"/>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）某地文件规定：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因犯罪受刑事处罚人员，不得享受最低生活保障待遇。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全国人大常委会法工委指出，该规定违背了宪法的原则和精神，应予纠正。这说明我国宪法（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规定了国家生活中的具体问</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尊重和保障人权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是依据民主程序制定</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是所有法律的总和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01008"/>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本题考查宪法的相关知识。宪法规定国家生活中带有全局性、根本性的问题，其他法律规定国家生活中某一方面的具体问题，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错误；全国人大常委会法工委纠正地方文件中的规定，体现宪法保障公民的基本权利，尊重和保障人权是宪法的基本原则，</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正确；题干未涉及宪法制定程序问题，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不符合题意；宪法是其他法律的立法基础，但并非所有法律的总和，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46934" y="1963700"/>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）《中华人民共和国学前教育法》第一条规定：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为了保障适龄儿童接受学前教育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根据宪法，制定本法。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这一法律条文说明了宪法（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是其他法律的立法基础和立法依据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是一切组织和个人的根本活动准则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制定和修改程序比其他法律更加严格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规定的内容是国家生活中的一般性问题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631710" y="2117571"/>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南京鼓楼区一模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）备案审查是一项具有中国特色的宪法监督制度，是保障宪法和法律实施、维护国家法制统一的重要制度。为规范法规、规章备案审查工作，根据《中华人民共和国立法法》的有关规定，</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日，国务院通过《法规规章备案审查条例》。该条例的制定（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有利于维护宪法权威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保证宪法和法律的实施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推进全面依法治国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表明立法法是国家法制统一的基础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是社会主义法律体系的核心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说明国务院在整个国家机关体系中居于最高地位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有备案审查职责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体现备案审查制度在监督公权力行使的制度体系中具有决定性意义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447134" y="2828450"/>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998862" y="1268760"/>
            <a:ext cx="8162673" cy="4343441"/>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1253418" y="2261724"/>
            <a:ext cx="1359197" cy="1199595"/>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2530172" y="2857934"/>
            <a:ext cx="477316" cy="190375"/>
          </a:xfrm>
          <a:prstGeom prst="rect">
            <a:avLst/>
          </a:prstGeom>
        </p:spPr>
      </p:pic>
    </p:spTree>
    <p:extLst>
      <p:ext uri="{BB962C8B-B14F-4D97-AF65-F5344CB8AC3E}">
        <p14:creationId xmlns:p14="http://schemas.microsoft.com/office/powerpoint/2010/main" val="3387837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无锡梁溪区一模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日，十四届全国人大常委会在北京人民大会堂举行宪法宣誓仪式。我国要求公职人员就职时公开进行宪法宣誓。这直接体</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宪法是所有法律的总</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宪法具有最高的法律权威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其他法律无须根据宪法制</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宪法的修改程序与其他法律相同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98662" y="1916832"/>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本题考查宪法的地位。进行宪法宣誓，体现了宪法是一切组织和个人的根本活动准则，具有最高的法律权威，</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正确；宪法是其他法律的立法基础和立法依据，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错误；其他法律必须根据宪法制定，</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错误；宪法的修改程序比其他法律更加严格，</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泰州姜堰区一模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）某中学在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日宪法宣传周期间，举办了以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弘扬宪法精神，维护宪法权威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为主题的征文活动。举办这一活动的目的主要是引导学</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参与立法过程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维护宪法权</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注重自我防范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杜绝不良行为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认同宪法价值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增强法治意</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识</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严格执行宪法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规范权力运行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本题考查增强宪法意识。题干中该中学开展宪法宣传周主题征文活动旨在弘扬宪法精神，增强学生的法治意识，引导学生认同宪法价值，</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符合题意；立法机关行使立法权，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与题意不符；举办这一活动的主要目的不是引导学生注重自我防范，杜绝不良行为，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不符合题意；行政机关严格执法，学生没有执法权，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088636" y="1963700"/>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国家宪法日设立以来，越来越多的人走进图书馆聆听宪法讲座，走进历史资料陈列馆了解宪法发展历程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人们接受宪法监督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人们的宪法意识不断增强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宪法与人们的生活息息相关</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宪法是人民意志的集中体现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47134" y="2259620"/>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0991"/>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扬州市高度重视青少年学生法治宣传教育，积极推进全市各级各类学校广泛深入地开展宪法学习活动，推动宪法宣传教育常态化。此举（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有利于政府依宪执政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有利于增强青少年学生的宪法意识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有利于维护宪法权威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确保学生能够将宪法精神外化于行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92064" y="1657647"/>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为帮助同学们更好地了解宪法，某校举行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学宪法，讲宪法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的主题活动。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）结合上图，简述宪法赋予了我们哪些公民权利。（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26.jpg" descr="id:2147496016;FounderCES"/>
          <p:cNvPicPr/>
          <p:nvPr/>
        </p:nvPicPr>
        <p:blipFill>
          <a:blip r:embed="rId2"/>
          <a:stretch>
            <a:fillRect/>
          </a:stretch>
        </p:blipFill>
        <p:spPr>
          <a:xfrm>
            <a:off x="3043054" y="2046907"/>
            <a:ext cx="5364480" cy="2462213"/>
          </a:xfrm>
          <a:prstGeom prst="rect">
            <a:avLst/>
          </a:prstGeom>
        </p:spPr>
      </p:pic>
      <p:sp>
        <p:nvSpPr>
          <p:cNvPr id="5" name="矩形 4"/>
          <p:cNvSpPr/>
          <p:nvPr/>
        </p:nvSpPr>
        <p:spPr>
          <a:xfrm>
            <a:off x="342122" y="5158933"/>
            <a:ext cx="11504580" cy="646331"/>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选举权和被选举权、劳动的权利。</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0176"/>
            <a:ext cx="11485848" cy="2238241"/>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同学们通过学习宪法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认识到宪法赋予公民权利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为我们追求有尊严的生活、实现人生幸福提供了保障。对此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小吴同学认为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宪法的作用就在于它是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公民权利的保障书</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）请简要评析小吴同学的观点。（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513254" y="342300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小吴同学的观点片面。</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合理性：宪法是公民权利的保障书。理由：宪法规定了公民享有的广泛的基本权利，也规定了实现公民基本权利的保障措施。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不合理性：宪法还是治国安邦的总章程。理由：宪法通过设置国家机构、规范权力运行，以保障国家权力的运行稳定有序和公民权利的实现。</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54232"/>
            <a:ext cx="11485848" cy="1684244"/>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按照学校的要求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各班利用班会课举行诵读宪法活动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组织学生参观宪法主题公园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宪法宣传志愿者</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利用周末到社区义务宣讲宪法知识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自觉践行宪法精神。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）结合材料，分析学校开展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学宪法，讲宪法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活动的意义。（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76995" y="3430741"/>
            <a:ext cx="11234836" cy="646331"/>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示例：有利于同学们增强宪法意识，自觉维护宪法权威。等等。</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8662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美好生活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法律护航</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阅读材料，完成下列任务。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《中华人民共和国民法典》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为了保护民事主体的合法权益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调整民事关系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维护社会和经济秩序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适应中国特色社会主义发展要求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弘扬社会主义核心价值观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制定本法。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）请说明《中华人民共和国民法典》规定要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根据宪法，制定本法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1210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宪法是国家的根本法，在国家法律体系中具有最高的法律地位、法律权威和法律效力，宪法是国家法制统一的基础；宪法是民法典的立法基础和立法依据，民法典是根据宪法制定的，不得与宪法的原则和精神相违背，否则，就会因违宪而无效。</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54367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8208"/>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）宪法伴随我们的一生，青少年该如何增强宪法意识？（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98987"/>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学习宪法。了解宪法产生和发展的历程，理解宪法主要内容，领会宪法的原则和精神，积极参与宪法宣传活动。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认同宪法。理解并认同宪法的价值，增强对宪法的信服和尊崇，自觉接受宪法的指引与要求，让宪法真正铭刻于心。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践行宪法。把宪法原则转化为自觉的行为准则，落实在实际行动上。在日常生活中，严格遵守宪法和法律规定，学会运用宪法精神来分析和解决学习和生活中的实际问题；坚决维护宪法的权威，自觉抵制各种妨碍宪法实施、损害宪法尊严的行为。</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0868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4842031"/>
          </a:xfrm>
        </p:spPr>
        <p:txBody>
          <a:bodyPr/>
          <a:lstStyle/>
          <a:p>
            <a:pPr hangingPunct="0">
              <a:lnSpc>
                <a:spcPct val="13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宪法是党的主张和人民意志的统一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）坚持中国共产党领导是历史和人民的选择。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）从党的性质和宗旨看：中国共产党是中国工人阶级的先锋队，同时是中国人民和中华民族的先锋队。全心全意为人民服务是党的根本宗旨。党的最高理想和最终目标是实现共产主义。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党的地位和作用看：中国共产党领导是中国特色社会主义最本质的特征，是中国特色社会主义制度的最大优势，是党和国家的根本所在、命脉所在，是全国各族人民的利益所系、命运所系。党是最高政治领导力量。党政军民学，东西南北中，党是领导一切的。必须坚决维护党中央权威和集中统一领导，健全总揽全局、协调各方的党的领导制度体系，把党的领导落实到党和国家事业各领域各方面各环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42845"/>
            <a:ext cx="1333452" cy="343501"/>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8453"/>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宪</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法保障国家权力属于人民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）我国宪法第一条规定：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中华人民共和国是工人阶级领导的、以工农联盟为基础的人民民主专政的社会主义国家。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）宪法保障国家权力属于人民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宪法确认我国的国家性质，明确人民当家作主的地位。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宪法规定的社会主义经济制度奠定了国家权力属于人民的经济基础。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宪法规定的社会主义政治制度明确了人民行使国家权力的基本途径和形式。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宪法规定广泛的公民基本权利，并规定实现公民基本权利的保障措施。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宪法还规定国家武装力量属于人民。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478582" y="1010421"/>
            <a:ext cx="1241375" cy="319647"/>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416320"/>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辨异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我国社会性质、国家性质和党的性质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社会性质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社会主义社会。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国家性质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人民民主专政。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党的性质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中国共产党是中国工人阶级的先锋队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同时是中国人民和中华民族的</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锋</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队。</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5504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346237"/>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归纳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两个宪法原则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国家的一切权力属于人民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国家尊重和保障人权。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中国的减贫行动是中国人权事业进步的最显著标志。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人民幸福生活是最大的人权。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中国共产党领导是中国特色社会主义制度的最大优势。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家尊重和保障人权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）人民幸福生活是最大的人权。我国宪法规定：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国家尊重和保障人权。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尊重和保障人权是我国宪法的基本原则。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）中国的人权具有广泛性、公平性、真实性的显著特点。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）在我国，人权的主体非常广泛，既包括我国公民，也包括外国人等。人权保护的对象不仅包括个人，也包括群体。宪法保护的人权内容也很广泛。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）国家如何尊重和保障人权？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我国宪法规定了公民享有的广泛的基本权利，法律进一步明确了公民享有的各项具体权利，规定了侵害权利的法律责任。（</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立法方面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行政机关在执法过程中应当树立尊重和保障人权的意识，做到严格规范公正文明执法，坚持依宪施政、依法行政、简政放权。（</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执法方面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934508"/>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70318"/>
          </a:xfrm>
        </p:spPr>
        <p:txBody>
          <a:bodyPr/>
          <a:lstStyle/>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监察机关依照法律规定独立行使监察权，加强对所有行使公权力的公职人员的监督，保护公民的各项合法权益。（</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监察方面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审判机关、检察机关要依照宪法和法律的规定分别独立行使审判权、检察权，保护公民的各项合法权益。（</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司法方面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国家加强法治宣传教育，弘扬社会主义法治精神，建设社会主义法治文化，增强全民法治观念，形成全民守法的氛围和习惯，努力将人权理想变成现实。（</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普法宣</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617</TotalTime>
  <Words>5200</Words>
  <Application>Microsoft Office PowerPoint</Application>
  <PresentationFormat>自定义</PresentationFormat>
  <Paragraphs>210</Paragraphs>
  <Slides>38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38</vt:i4>
      </vt:variant>
    </vt:vector>
  </HeadingPairs>
  <TitlesOfParts>
    <vt:vector size="46"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608</cp:revision>
  <dcterms:created xsi:type="dcterms:W3CDTF">2020-11-06T05:24:00Z</dcterms:created>
  <dcterms:modified xsi:type="dcterms:W3CDTF">2025-11-15T07:44:40Z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